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57" r:id="rId4"/>
    <p:sldId id="258" r:id="rId5"/>
    <p:sldId id="259" r:id="rId6"/>
    <p:sldId id="260" r:id="rId7"/>
    <p:sldId id="261" r:id="rId8"/>
    <p:sldId id="262" r:id="rId9"/>
    <p:sldId id="263" r:id="rId10"/>
    <p:sldId id="264" r:id="rId11"/>
    <p:sldId id="266" r:id="rId12"/>
    <p:sldId id="273" r:id="rId13"/>
    <p:sldId id="274" r:id="rId14"/>
    <p:sldId id="275" r:id="rId15"/>
    <p:sldId id="271" r:id="rId16"/>
    <p:sldId id="276" r:id="rId17"/>
    <p:sldId id="277" r:id="rId18"/>
    <p:sldId id="267" r:id="rId19"/>
    <p:sldId id="268" r:id="rId20"/>
    <p:sldId id="272" r:id="rId21"/>
    <p:sldId id="278" r:id="rId22"/>
    <p:sldId id="269" r:id="rId23"/>
    <p:sldId id="279" r:id="rId24"/>
    <p:sldId id="270" r:id="rId25"/>
    <p:sldId id="280"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934"/>
  </p:normalViewPr>
  <p:slideViewPr>
    <p:cSldViewPr snapToGrid="0" snapToObjects="1">
      <p:cViewPr varScale="1">
        <p:scale>
          <a:sx n="114" d="100"/>
          <a:sy n="114" d="100"/>
        </p:scale>
        <p:origin x="47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3/3/22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3/3/22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3/3/22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3/3/22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3/3/22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3/3/22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3/3/22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3/3/22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3/3/22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3/3/22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3/3/22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769FE-BE0D-B243-9B0C-C059EB28165A}"/>
              </a:ext>
            </a:extLst>
          </p:cNvPr>
          <p:cNvSpPr>
            <a:spLocks noGrp="1"/>
          </p:cNvSpPr>
          <p:nvPr>
            <p:ph type="ctrTitle"/>
          </p:nvPr>
        </p:nvSpPr>
        <p:spPr/>
        <p:txBody>
          <a:bodyPr/>
          <a:lstStyle/>
          <a:p>
            <a:r>
              <a:rPr lang="en-US" dirty="0"/>
              <a:t>Law and Legal Institutions (LAWS8586)</a:t>
            </a:r>
          </a:p>
        </p:txBody>
      </p:sp>
      <p:sp>
        <p:nvSpPr>
          <p:cNvPr id="3" name="Subtitle 2">
            <a:extLst>
              <a:ext uri="{FF2B5EF4-FFF2-40B4-BE49-F238E27FC236}">
                <a16:creationId xmlns:a16="http://schemas.microsoft.com/office/drawing/2014/main" id="{E91C1ECE-1E49-9B41-A821-6E3E36E924A0}"/>
              </a:ext>
            </a:extLst>
          </p:cNvPr>
          <p:cNvSpPr>
            <a:spLocks noGrp="1"/>
          </p:cNvSpPr>
          <p:nvPr>
            <p:ph type="subTitle" idx="1"/>
          </p:nvPr>
        </p:nvSpPr>
        <p:spPr/>
        <p:txBody>
          <a:bodyPr/>
          <a:lstStyle/>
          <a:p>
            <a:r>
              <a:rPr lang="en-US" dirty="0"/>
              <a:t>Lectures 5-8</a:t>
            </a:r>
          </a:p>
        </p:txBody>
      </p:sp>
    </p:spTree>
    <p:extLst>
      <p:ext uri="{BB962C8B-B14F-4D97-AF65-F5344CB8AC3E}">
        <p14:creationId xmlns:p14="http://schemas.microsoft.com/office/powerpoint/2010/main" val="6260576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E5031-DFB3-5542-816E-0DC7ABE18D12}"/>
              </a:ext>
            </a:extLst>
          </p:cNvPr>
          <p:cNvSpPr>
            <a:spLocks noGrp="1"/>
          </p:cNvSpPr>
          <p:nvPr>
            <p:ph type="title"/>
          </p:nvPr>
        </p:nvSpPr>
        <p:spPr/>
        <p:txBody>
          <a:bodyPr/>
          <a:lstStyle/>
          <a:p>
            <a:r>
              <a:rPr lang="en-US" dirty="0"/>
              <a:t>Statutory interpretation</a:t>
            </a:r>
          </a:p>
        </p:txBody>
      </p:sp>
      <p:sp>
        <p:nvSpPr>
          <p:cNvPr id="3" name="Content Placeholder 2">
            <a:extLst>
              <a:ext uri="{FF2B5EF4-FFF2-40B4-BE49-F238E27FC236}">
                <a16:creationId xmlns:a16="http://schemas.microsoft.com/office/drawing/2014/main" id="{59B9E196-CE14-F84D-875D-0176DA8D57D1}"/>
              </a:ext>
            </a:extLst>
          </p:cNvPr>
          <p:cNvSpPr>
            <a:spLocks noGrp="1"/>
          </p:cNvSpPr>
          <p:nvPr>
            <p:ph idx="1"/>
          </p:nvPr>
        </p:nvSpPr>
        <p:spPr/>
        <p:txBody>
          <a:bodyPr/>
          <a:lstStyle/>
          <a:p>
            <a:r>
              <a:rPr lang="en-AU" dirty="0"/>
              <a:t>Find the ordinary and natural meaning of the provision when read in context (leading authorities for this basic principle of interpretation in context = </a:t>
            </a:r>
            <a:r>
              <a:rPr lang="en-AU" i="1" dirty="0"/>
              <a:t>Project Blue Sky</a:t>
            </a:r>
            <a:r>
              <a:rPr lang="en-AU" dirty="0"/>
              <a:t> and </a:t>
            </a:r>
            <a:r>
              <a:rPr lang="en-AU" i="1" dirty="0"/>
              <a:t>CIC Insurance Ltd v Bankstown Football Club Ltd </a:t>
            </a:r>
            <a:r>
              <a:rPr lang="en-AU" dirty="0"/>
              <a:t>(1997) 187 CLR 384).</a:t>
            </a:r>
          </a:p>
          <a:p>
            <a:r>
              <a:rPr lang="en-AU" dirty="0"/>
              <a:t>maxims of interpretation assist contextual understanding </a:t>
            </a:r>
          </a:p>
          <a:p>
            <a:r>
              <a:rPr lang="en-AU" dirty="0"/>
              <a:t>Find the legislative purpose by looking at the Act as a whole and attempt to read the provision in line with that purpose </a:t>
            </a:r>
          </a:p>
          <a:p>
            <a:r>
              <a:rPr lang="en-AU" dirty="0"/>
              <a:t>Is it necessary or helpful to resort to extrinsic materials, per s 15AB </a:t>
            </a:r>
            <a:r>
              <a:rPr lang="en-AU" i="1" dirty="0"/>
              <a:t>AIA</a:t>
            </a:r>
            <a:r>
              <a:rPr lang="en-AU" dirty="0"/>
              <a:t>?</a:t>
            </a:r>
          </a:p>
          <a:p>
            <a:endParaRPr lang="en-US" dirty="0"/>
          </a:p>
        </p:txBody>
      </p:sp>
    </p:spTree>
    <p:extLst>
      <p:ext uri="{BB962C8B-B14F-4D97-AF65-F5344CB8AC3E}">
        <p14:creationId xmlns:p14="http://schemas.microsoft.com/office/powerpoint/2010/main" val="3749304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9CA80-C32C-8B45-9AD1-4A9C1971A017}"/>
              </a:ext>
            </a:extLst>
          </p:cNvPr>
          <p:cNvSpPr>
            <a:spLocks noGrp="1"/>
          </p:cNvSpPr>
          <p:nvPr>
            <p:ph type="title"/>
          </p:nvPr>
        </p:nvSpPr>
        <p:spPr/>
        <p:txBody>
          <a:bodyPr/>
          <a:lstStyle/>
          <a:p>
            <a:r>
              <a:rPr lang="en-US" dirty="0"/>
              <a:t>Judiciary</a:t>
            </a:r>
          </a:p>
        </p:txBody>
      </p:sp>
      <p:sp>
        <p:nvSpPr>
          <p:cNvPr id="3" name="Content Placeholder 2">
            <a:extLst>
              <a:ext uri="{FF2B5EF4-FFF2-40B4-BE49-F238E27FC236}">
                <a16:creationId xmlns:a16="http://schemas.microsoft.com/office/drawing/2014/main" id="{74FE60CC-267B-4B47-B550-DEA327607E42}"/>
              </a:ext>
            </a:extLst>
          </p:cNvPr>
          <p:cNvSpPr>
            <a:spLocks noGrp="1"/>
          </p:cNvSpPr>
          <p:nvPr>
            <p:ph idx="1"/>
          </p:nvPr>
        </p:nvSpPr>
        <p:spPr/>
        <p:txBody>
          <a:bodyPr/>
          <a:lstStyle/>
          <a:p>
            <a:r>
              <a:rPr lang="en-US" dirty="0"/>
              <a:t>judiciary is independent from the other arms of government. </a:t>
            </a:r>
          </a:p>
          <a:p>
            <a:endParaRPr lang="en-US" dirty="0"/>
          </a:p>
          <a:p>
            <a:r>
              <a:rPr lang="en-US" dirty="0"/>
              <a:t>The separation of powers doctrine - in interpreting and applying the law, judicial officers act independently and without interference from the parliament or the executive. </a:t>
            </a:r>
          </a:p>
          <a:p>
            <a:r>
              <a:rPr lang="en-US" dirty="0"/>
              <a:t>Federal judicial officers are appointed by the government of the day and cannot be removed from office except on the grounds of proved misbehavior or incapacity. </a:t>
            </a:r>
          </a:p>
          <a:p>
            <a:endParaRPr lang="en-US" dirty="0"/>
          </a:p>
        </p:txBody>
      </p:sp>
    </p:spTree>
    <p:extLst>
      <p:ext uri="{BB962C8B-B14F-4D97-AF65-F5344CB8AC3E}">
        <p14:creationId xmlns:p14="http://schemas.microsoft.com/office/powerpoint/2010/main" val="4790376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AAC95-7A33-5847-8C1B-413F3519B43C}"/>
              </a:ext>
            </a:extLst>
          </p:cNvPr>
          <p:cNvSpPr>
            <a:spLocks noGrp="1"/>
          </p:cNvSpPr>
          <p:nvPr>
            <p:ph type="title"/>
          </p:nvPr>
        </p:nvSpPr>
        <p:spPr/>
        <p:txBody>
          <a:bodyPr/>
          <a:lstStyle/>
          <a:p>
            <a:r>
              <a:rPr lang="en-US" dirty="0"/>
              <a:t>Judicial appointments</a:t>
            </a:r>
          </a:p>
        </p:txBody>
      </p:sp>
      <p:sp>
        <p:nvSpPr>
          <p:cNvPr id="3" name="Content Placeholder 2">
            <a:extLst>
              <a:ext uri="{FF2B5EF4-FFF2-40B4-BE49-F238E27FC236}">
                <a16:creationId xmlns:a16="http://schemas.microsoft.com/office/drawing/2014/main" id="{F556AC84-1CE7-E144-9731-3C534AC86BE5}"/>
              </a:ext>
            </a:extLst>
          </p:cNvPr>
          <p:cNvSpPr>
            <a:spLocks noGrp="1"/>
          </p:cNvSpPr>
          <p:nvPr>
            <p:ph idx="1"/>
          </p:nvPr>
        </p:nvSpPr>
        <p:spPr/>
        <p:txBody>
          <a:bodyPr/>
          <a:lstStyle/>
          <a:p>
            <a:r>
              <a:rPr lang="en-AU" dirty="0"/>
              <a:t>‘Under a system of unfettered executive decision-making, attention is necessarily focussed on those whose abilities can readily be observed by, or whose credentials, real or apparent, come to the attention of the Attorney-General or his or her colleagues or close political advisers. There is little incentive to encourage interest from those whose background is perhaps less orthodox or whose availability is not widely known, but who nonetheless may have much to contribute as judges or magistrates’.</a:t>
            </a:r>
            <a:endParaRPr lang="en-US" dirty="0"/>
          </a:p>
          <a:p>
            <a:r>
              <a:rPr lang="en-US" dirty="0"/>
              <a:t>Sackville j.  Australian Bar Association Judicial Appointments Forum (2006)</a:t>
            </a:r>
          </a:p>
        </p:txBody>
      </p:sp>
    </p:spTree>
    <p:extLst>
      <p:ext uri="{BB962C8B-B14F-4D97-AF65-F5344CB8AC3E}">
        <p14:creationId xmlns:p14="http://schemas.microsoft.com/office/powerpoint/2010/main" val="3867809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0E890-17FB-7D4F-9046-2E66FF5A4C5B}"/>
              </a:ext>
            </a:extLst>
          </p:cNvPr>
          <p:cNvSpPr>
            <a:spLocks noGrp="1"/>
          </p:cNvSpPr>
          <p:nvPr>
            <p:ph type="title"/>
          </p:nvPr>
        </p:nvSpPr>
        <p:spPr/>
        <p:txBody>
          <a:bodyPr/>
          <a:lstStyle/>
          <a:p>
            <a:r>
              <a:rPr lang="en-US" dirty="0"/>
              <a:t>Appointment process</a:t>
            </a:r>
          </a:p>
        </p:txBody>
      </p:sp>
      <p:sp>
        <p:nvSpPr>
          <p:cNvPr id="3" name="Content Placeholder 2">
            <a:extLst>
              <a:ext uri="{FF2B5EF4-FFF2-40B4-BE49-F238E27FC236}">
                <a16:creationId xmlns:a16="http://schemas.microsoft.com/office/drawing/2014/main" id="{3FE839AB-6B0C-9744-B9E2-90853E96E4EA}"/>
              </a:ext>
            </a:extLst>
          </p:cNvPr>
          <p:cNvSpPr>
            <a:spLocks noGrp="1"/>
          </p:cNvSpPr>
          <p:nvPr>
            <p:ph idx="1"/>
          </p:nvPr>
        </p:nvSpPr>
        <p:spPr/>
        <p:txBody>
          <a:bodyPr/>
          <a:lstStyle/>
          <a:p>
            <a:r>
              <a:rPr lang="en-US" dirty="0"/>
              <a:t>S. 72 Australian Constitution</a:t>
            </a:r>
          </a:p>
          <a:p>
            <a:r>
              <a:rPr lang="en-US" dirty="0"/>
              <a:t>Governor-General in Council must appoint the judges of federal courts, the appointee being younger than 70 years of age. </a:t>
            </a:r>
          </a:p>
          <a:p>
            <a:endParaRPr lang="en-US" dirty="0"/>
          </a:p>
          <a:p>
            <a:r>
              <a:rPr lang="en-US" dirty="0"/>
              <a:t> High Court of Australia Act 1979 (the HC Act) section 7; Federal Court of Australia Act 1976 subsection 6(2); and Federal Circuit and Family Court of Australia Act 2021 subsections 11(2) and 111(2)).</a:t>
            </a:r>
          </a:p>
        </p:txBody>
      </p:sp>
    </p:spTree>
    <p:extLst>
      <p:ext uri="{BB962C8B-B14F-4D97-AF65-F5344CB8AC3E}">
        <p14:creationId xmlns:p14="http://schemas.microsoft.com/office/powerpoint/2010/main" val="32589758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ACC8D-DD5D-8C44-BC6B-135B252F35F6}"/>
              </a:ext>
            </a:extLst>
          </p:cNvPr>
          <p:cNvSpPr>
            <a:spLocks noGrp="1"/>
          </p:cNvSpPr>
          <p:nvPr>
            <p:ph type="title"/>
          </p:nvPr>
        </p:nvSpPr>
        <p:spPr/>
        <p:txBody>
          <a:bodyPr/>
          <a:lstStyle/>
          <a:p>
            <a:r>
              <a:rPr lang="en-US" dirty="0"/>
              <a:t>Concerns re: appointment process</a:t>
            </a:r>
          </a:p>
        </p:txBody>
      </p:sp>
      <p:sp>
        <p:nvSpPr>
          <p:cNvPr id="3" name="Content Placeholder 2">
            <a:extLst>
              <a:ext uri="{FF2B5EF4-FFF2-40B4-BE49-F238E27FC236}">
                <a16:creationId xmlns:a16="http://schemas.microsoft.com/office/drawing/2014/main" id="{40B834E8-B5A2-2B44-A42C-A523E29D9633}"/>
              </a:ext>
            </a:extLst>
          </p:cNvPr>
          <p:cNvSpPr>
            <a:spLocks noGrp="1"/>
          </p:cNvSpPr>
          <p:nvPr>
            <p:ph idx="1"/>
          </p:nvPr>
        </p:nvSpPr>
        <p:spPr/>
        <p:txBody>
          <a:bodyPr/>
          <a:lstStyle/>
          <a:p>
            <a:r>
              <a:rPr lang="en-US" dirty="0"/>
              <a:t>Historical gender imbalance</a:t>
            </a:r>
          </a:p>
          <a:p>
            <a:r>
              <a:rPr lang="en-US" dirty="0"/>
              <a:t>Lack of cultural diversity – predominantly </a:t>
            </a:r>
            <a:r>
              <a:rPr lang="en-US"/>
              <a:t>anglo-saxon</a:t>
            </a:r>
            <a:endParaRPr lang="en-US" dirty="0"/>
          </a:p>
          <a:p>
            <a:r>
              <a:rPr lang="en-AU" dirty="0"/>
              <a:t>’loyalty effect’ </a:t>
            </a:r>
          </a:p>
          <a:p>
            <a:r>
              <a:rPr lang="en-US" dirty="0"/>
              <a:t>the lack of transparency in the appointments process, about patronage and political appointments, and regarding the limited gender and cultural diversity on the bench.</a:t>
            </a:r>
          </a:p>
          <a:p>
            <a:r>
              <a:rPr lang="en-US" dirty="0"/>
              <a:t>Consideration of academics and politicians as potential candidates.</a:t>
            </a:r>
          </a:p>
          <a:p>
            <a:r>
              <a:rPr lang="en-US" dirty="0"/>
              <a:t> subjective, closed process, unreviewable</a:t>
            </a:r>
          </a:p>
          <a:p>
            <a:endParaRPr lang="en-US" dirty="0"/>
          </a:p>
          <a:p>
            <a:endParaRPr lang="en-US" dirty="0"/>
          </a:p>
        </p:txBody>
      </p:sp>
    </p:spTree>
    <p:extLst>
      <p:ext uri="{BB962C8B-B14F-4D97-AF65-F5344CB8AC3E}">
        <p14:creationId xmlns:p14="http://schemas.microsoft.com/office/powerpoint/2010/main" val="22348878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873A9-34F8-1642-AD28-0709AE858C32}"/>
              </a:ext>
            </a:extLst>
          </p:cNvPr>
          <p:cNvSpPr>
            <a:spLocks noGrp="1"/>
          </p:cNvSpPr>
          <p:nvPr>
            <p:ph type="title"/>
          </p:nvPr>
        </p:nvSpPr>
        <p:spPr/>
        <p:txBody>
          <a:bodyPr/>
          <a:lstStyle/>
          <a:p>
            <a:r>
              <a:rPr lang="en-US" dirty="0"/>
              <a:t>Diversity?</a:t>
            </a:r>
          </a:p>
        </p:txBody>
      </p:sp>
      <p:pic>
        <p:nvPicPr>
          <p:cNvPr id="5" name="Content Placeholder 4" descr="A group of people sitting at a desk&#10;&#10;Description automatically generated with low confidence">
            <a:extLst>
              <a:ext uri="{FF2B5EF4-FFF2-40B4-BE49-F238E27FC236}">
                <a16:creationId xmlns:a16="http://schemas.microsoft.com/office/drawing/2014/main" id="{4BB71C9D-0C3A-4348-9E16-0715D44D7A79}"/>
              </a:ext>
            </a:extLst>
          </p:cNvPr>
          <p:cNvPicPr>
            <a:picLocks noGrp="1" noChangeAspect="1"/>
          </p:cNvPicPr>
          <p:nvPr>
            <p:ph idx="1"/>
          </p:nvPr>
        </p:nvPicPr>
        <p:blipFill>
          <a:blip r:embed="rId2"/>
          <a:stretch>
            <a:fillRect/>
          </a:stretch>
        </p:blipFill>
        <p:spPr>
          <a:xfrm>
            <a:off x="771526" y="2586038"/>
            <a:ext cx="11072812" cy="2144143"/>
          </a:xfrm>
        </p:spPr>
      </p:pic>
    </p:spTree>
    <p:extLst>
      <p:ext uri="{BB962C8B-B14F-4D97-AF65-F5344CB8AC3E}">
        <p14:creationId xmlns:p14="http://schemas.microsoft.com/office/powerpoint/2010/main" val="35030855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D5BD1-B3C3-7E40-B3D3-25615390BD0E}"/>
              </a:ext>
            </a:extLst>
          </p:cNvPr>
          <p:cNvSpPr>
            <a:spLocks noGrp="1"/>
          </p:cNvSpPr>
          <p:nvPr>
            <p:ph type="title"/>
          </p:nvPr>
        </p:nvSpPr>
        <p:spPr/>
        <p:txBody>
          <a:bodyPr/>
          <a:lstStyle/>
          <a:p>
            <a:r>
              <a:rPr lang="en-US" dirty="0"/>
              <a:t>Role of the lawyer</a:t>
            </a:r>
          </a:p>
        </p:txBody>
      </p:sp>
      <p:sp>
        <p:nvSpPr>
          <p:cNvPr id="3" name="Content Placeholder 2">
            <a:extLst>
              <a:ext uri="{FF2B5EF4-FFF2-40B4-BE49-F238E27FC236}">
                <a16:creationId xmlns:a16="http://schemas.microsoft.com/office/drawing/2014/main" id="{322E54EF-AE41-CB4F-908B-DF43EAB89E51}"/>
              </a:ext>
            </a:extLst>
          </p:cNvPr>
          <p:cNvSpPr>
            <a:spLocks noGrp="1"/>
          </p:cNvSpPr>
          <p:nvPr>
            <p:ph idx="1"/>
          </p:nvPr>
        </p:nvSpPr>
        <p:spPr/>
        <p:txBody>
          <a:bodyPr>
            <a:normAutofit fontScale="92500" lnSpcReduction="20000"/>
          </a:bodyPr>
          <a:lstStyle/>
          <a:p>
            <a:r>
              <a:rPr lang="en-US" dirty="0"/>
              <a:t>Follow instructions</a:t>
            </a:r>
          </a:p>
          <a:p>
            <a:endParaRPr lang="en-US" dirty="0"/>
          </a:p>
          <a:p>
            <a:r>
              <a:rPr lang="en-US" dirty="0"/>
              <a:t>Maintain confidentiality</a:t>
            </a:r>
          </a:p>
          <a:p>
            <a:endParaRPr lang="en-US" dirty="0"/>
          </a:p>
          <a:p>
            <a:r>
              <a:rPr lang="en-US" dirty="0"/>
              <a:t>Avoid conflicts of interest</a:t>
            </a:r>
          </a:p>
          <a:p>
            <a:endParaRPr lang="en-US" dirty="0"/>
          </a:p>
          <a:p>
            <a:r>
              <a:rPr lang="en-US" dirty="0"/>
              <a:t>Communicate efficiently and in a timely manner</a:t>
            </a:r>
          </a:p>
          <a:p>
            <a:endParaRPr lang="en-US" dirty="0"/>
          </a:p>
          <a:p>
            <a:r>
              <a:rPr lang="en-US" dirty="0"/>
              <a:t>Act honestly and in your best interests</a:t>
            </a:r>
          </a:p>
          <a:p>
            <a:endParaRPr lang="en-US" dirty="0"/>
          </a:p>
          <a:p>
            <a:r>
              <a:rPr lang="en-US" dirty="0"/>
              <a:t>Act with skill and diligence</a:t>
            </a:r>
          </a:p>
          <a:p>
            <a:endParaRPr lang="en-US" dirty="0"/>
          </a:p>
          <a:p>
            <a:endParaRPr lang="en-US" dirty="0"/>
          </a:p>
        </p:txBody>
      </p:sp>
    </p:spTree>
    <p:extLst>
      <p:ext uri="{BB962C8B-B14F-4D97-AF65-F5344CB8AC3E}">
        <p14:creationId xmlns:p14="http://schemas.microsoft.com/office/powerpoint/2010/main" val="1081185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ECFE5-7CF0-3D4F-B8C4-FECDD5B688A9}"/>
              </a:ext>
            </a:extLst>
          </p:cNvPr>
          <p:cNvSpPr>
            <a:spLocks noGrp="1"/>
          </p:cNvSpPr>
          <p:nvPr>
            <p:ph type="title"/>
          </p:nvPr>
        </p:nvSpPr>
        <p:spPr/>
        <p:txBody>
          <a:bodyPr/>
          <a:lstStyle/>
          <a:p>
            <a:r>
              <a:rPr lang="en-US" dirty="0"/>
              <a:t>Parties in court</a:t>
            </a:r>
          </a:p>
        </p:txBody>
      </p:sp>
      <p:sp>
        <p:nvSpPr>
          <p:cNvPr id="3" name="Content Placeholder 2">
            <a:extLst>
              <a:ext uri="{FF2B5EF4-FFF2-40B4-BE49-F238E27FC236}">
                <a16:creationId xmlns:a16="http://schemas.microsoft.com/office/drawing/2014/main" id="{8E4317A3-29E5-5D4C-AD27-FADF9EFB20E2}"/>
              </a:ext>
            </a:extLst>
          </p:cNvPr>
          <p:cNvSpPr>
            <a:spLocks noGrp="1"/>
          </p:cNvSpPr>
          <p:nvPr>
            <p:ph idx="1"/>
          </p:nvPr>
        </p:nvSpPr>
        <p:spPr/>
        <p:txBody>
          <a:bodyPr/>
          <a:lstStyle/>
          <a:p>
            <a:r>
              <a:rPr lang="en-US" dirty="0"/>
              <a:t>People involved in a court case. Applicants, appellants, respondents, defendants, are generally called ‘parties’.</a:t>
            </a:r>
          </a:p>
          <a:p>
            <a:r>
              <a:rPr lang="en-US" dirty="0"/>
              <a:t>plaintiff (the person or entity initiating the action) </a:t>
            </a:r>
          </a:p>
          <a:p>
            <a:r>
              <a:rPr lang="en-US" dirty="0"/>
              <a:t>defendant (the person or entity defending themselves/itself against the claims of the plaintiff). </a:t>
            </a:r>
          </a:p>
          <a:p>
            <a:r>
              <a:rPr lang="en-US" dirty="0"/>
              <a:t>In an appeal case the parties are referred to as appellant and respondent. </a:t>
            </a:r>
          </a:p>
          <a:p>
            <a:r>
              <a:rPr lang="en-US" dirty="0"/>
              <a:t>If the hearing is before a tribunal the parties are called the applicant and the respondent.</a:t>
            </a:r>
          </a:p>
          <a:p>
            <a:endParaRPr lang="en-US" dirty="0"/>
          </a:p>
          <a:p>
            <a:endParaRPr lang="en-US" dirty="0"/>
          </a:p>
        </p:txBody>
      </p:sp>
    </p:spTree>
    <p:extLst>
      <p:ext uri="{BB962C8B-B14F-4D97-AF65-F5344CB8AC3E}">
        <p14:creationId xmlns:p14="http://schemas.microsoft.com/office/powerpoint/2010/main" val="65944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D12CC-9B9D-4948-99EC-72AA2303B028}"/>
              </a:ext>
            </a:extLst>
          </p:cNvPr>
          <p:cNvSpPr>
            <a:spLocks noGrp="1"/>
          </p:cNvSpPr>
          <p:nvPr>
            <p:ph type="title"/>
          </p:nvPr>
        </p:nvSpPr>
        <p:spPr/>
        <p:txBody>
          <a:bodyPr/>
          <a:lstStyle/>
          <a:p>
            <a:r>
              <a:rPr lang="en-US" dirty="0"/>
              <a:t>Court room </a:t>
            </a:r>
          </a:p>
        </p:txBody>
      </p:sp>
      <p:pic>
        <p:nvPicPr>
          <p:cNvPr id="5" name="Content Placeholder 4" descr="A screen shot of a calculator&#10;&#10;Description automatically generated with low confidence">
            <a:extLst>
              <a:ext uri="{FF2B5EF4-FFF2-40B4-BE49-F238E27FC236}">
                <a16:creationId xmlns:a16="http://schemas.microsoft.com/office/drawing/2014/main" id="{9D3BD69E-CB48-014F-B841-EE9FD515AD6D}"/>
              </a:ext>
            </a:extLst>
          </p:cNvPr>
          <p:cNvPicPr>
            <a:picLocks noGrp="1" noChangeAspect="1"/>
          </p:cNvPicPr>
          <p:nvPr>
            <p:ph idx="1"/>
          </p:nvPr>
        </p:nvPicPr>
        <p:blipFill>
          <a:blip r:embed="rId2"/>
          <a:stretch>
            <a:fillRect/>
          </a:stretch>
        </p:blipFill>
        <p:spPr>
          <a:xfrm>
            <a:off x="1658323" y="2052638"/>
            <a:ext cx="7837129" cy="4195762"/>
          </a:xfrm>
        </p:spPr>
      </p:pic>
    </p:spTree>
    <p:extLst>
      <p:ext uri="{BB962C8B-B14F-4D97-AF65-F5344CB8AC3E}">
        <p14:creationId xmlns:p14="http://schemas.microsoft.com/office/powerpoint/2010/main" val="15801827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E0865-924F-CF45-9369-36924C4A74B0}"/>
              </a:ext>
            </a:extLst>
          </p:cNvPr>
          <p:cNvSpPr>
            <a:spLocks noGrp="1"/>
          </p:cNvSpPr>
          <p:nvPr>
            <p:ph type="title"/>
          </p:nvPr>
        </p:nvSpPr>
        <p:spPr/>
        <p:txBody>
          <a:bodyPr/>
          <a:lstStyle/>
          <a:p>
            <a:r>
              <a:rPr lang="en-US" dirty="0"/>
              <a:t>Federal court hierarchy</a:t>
            </a:r>
          </a:p>
        </p:txBody>
      </p:sp>
      <p:pic>
        <p:nvPicPr>
          <p:cNvPr id="5" name="Content Placeholder 4" descr="Diagram&#10;&#10;Description automatically generated">
            <a:extLst>
              <a:ext uri="{FF2B5EF4-FFF2-40B4-BE49-F238E27FC236}">
                <a16:creationId xmlns:a16="http://schemas.microsoft.com/office/drawing/2014/main" id="{7AE8C107-418C-1447-A21C-0E320B22504C}"/>
              </a:ext>
            </a:extLst>
          </p:cNvPr>
          <p:cNvPicPr>
            <a:picLocks noGrp="1" noChangeAspect="1"/>
          </p:cNvPicPr>
          <p:nvPr>
            <p:ph idx="1"/>
          </p:nvPr>
        </p:nvPicPr>
        <p:blipFill>
          <a:blip r:embed="rId2"/>
          <a:stretch>
            <a:fillRect/>
          </a:stretch>
        </p:blipFill>
        <p:spPr>
          <a:xfrm>
            <a:off x="1814513" y="1514475"/>
            <a:ext cx="7600950" cy="4733925"/>
          </a:xfrm>
        </p:spPr>
      </p:pic>
    </p:spTree>
    <p:extLst>
      <p:ext uri="{BB962C8B-B14F-4D97-AF65-F5344CB8AC3E}">
        <p14:creationId xmlns:p14="http://schemas.microsoft.com/office/powerpoint/2010/main" val="2018157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62A4E-6787-D549-9F73-A7CEADCF3FD2}"/>
              </a:ext>
            </a:extLst>
          </p:cNvPr>
          <p:cNvSpPr>
            <a:spLocks noGrp="1"/>
          </p:cNvSpPr>
          <p:nvPr>
            <p:ph type="title"/>
          </p:nvPr>
        </p:nvSpPr>
        <p:spPr/>
        <p:txBody>
          <a:bodyPr/>
          <a:lstStyle/>
          <a:p>
            <a:r>
              <a:rPr lang="en-US" dirty="0"/>
              <a:t>Passage of a Bill</a:t>
            </a:r>
          </a:p>
        </p:txBody>
      </p:sp>
      <p:pic>
        <p:nvPicPr>
          <p:cNvPr id="5" name="Content Placeholder 4" descr="Diagram, timeline&#10;&#10;Description automatically generated">
            <a:extLst>
              <a:ext uri="{FF2B5EF4-FFF2-40B4-BE49-F238E27FC236}">
                <a16:creationId xmlns:a16="http://schemas.microsoft.com/office/drawing/2014/main" id="{023D604B-A9FF-464D-B658-62A8B1BE7848}"/>
              </a:ext>
            </a:extLst>
          </p:cNvPr>
          <p:cNvPicPr>
            <a:picLocks noGrp="1" noChangeAspect="1"/>
          </p:cNvPicPr>
          <p:nvPr>
            <p:ph idx="1"/>
          </p:nvPr>
        </p:nvPicPr>
        <p:blipFill>
          <a:blip r:embed="rId2"/>
          <a:stretch>
            <a:fillRect/>
          </a:stretch>
        </p:blipFill>
        <p:spPr>
          <a:xfrm>
            <a:off x="1717288" y="1233912"/>
            <a:ext cx="8207297" cy="5171370"/>
          </a:xfrm>
        </p:spPr>
      </p:pic>
    </p:spTree>
    <p:extLst>
      <p:ext uri="{BB962C8B-B14F-4D97-AF65-F5344CB8AC3E}">
        <p14:creationId xmlns:p14="http://schemas.microsoft.com/office/powerpoint/2010/main" val="32282463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C44BB-3FC6-AD4A-AC6C-78642ED4AD8B}"/>
              </a:ext>
            </a:extLst>
          </p:cNvPr>
          <p:cNvSpPr>
            <a:spLocks noGrp="1"/>
          </p:cNvSpPr>
          <p:nvPr>
            <p:ph type="title"/>
          </p:nvPr>
        </p:nvSpPr>
        <p:spPr/>
        <p:txBody>
          <a:bodyPr/>
          <a:lstStyle/>
          <a:p>
            <a:r>
              <a:rPr lang="en-US" dirty="0"/>
              <a:t>What is an appeal</a:t>
            </a:r>
          </a:p>
        </p:txBody>
      </p:sp>
      <p:sp>
        <p:nvSpPr>
          <p:cNvPr id="3" name="Content Placeholder 2">
            <a:extLst>
              <a:ext uri="{FF2B5EF4-FFF2-40B4-BE49-F238E27FC236}">
                <a16:creationId xmlns:a16="http://schemas.microsoft.com/office/drawing/2014/main" id="{3FB58893-7C5A-764E-8533-183F5FE1CB3F}"/>
              </a:ext>
            </a:extLst>
          </p:cNvPr>
          <p:cNvSpPr>
            <a:spLocks noGrp="1"/>
          </p:cNvSpPr>
          <p:nvPr>
            <p:ph idx="1"/>
          </p:nvPr>
        </p:nvSpPr>
        <p:spPr/>
        <p:txBody>
          <a:bodyPr>
            <a:normAutofit fontScale="25000" lnSpcReduction="20000"/>
          </a:bodyPr>
          <a:lstStyle/>
          <a:p>
            <a:r>
              <a:rPr lang="en-US" sz="5600" dirty="0"/>
              <a:t>For an appeal to succeed a party must convince the Court that the Judge that heard the original case made an error of law and that the error was of such significance that the decision should be overturned.</a:t>
            </a:r>
          </a:p>
          <a:p>
            <a:r>
              <a:rPr lang="en-US" sz="5600" dirty="0"/>
              <a:t>applied an incorrect principle of law; or</a:t>
            </a:r>
          </a:p>
          <a:p>
            <a:r>
              <a:rPr lang="en-US" sz="5600" dirty="0"/>
              <a:t>made a finding of fact or facts on an important issue which could not be supported by the evidence.</a:t>
            </a:r>
          </a:p>
          <a:p>
            <a:r>
              <a:rPr lang="en-US" sz="5600" dirty="0"/>
              <a:t>Court hearing the appeal:</a:t>
            </a:r>
          </a:p>
          <a:p>
            <a:r>
              <a:rPr lang="en-US" sz="5600" dirty="0"/>
              <a:t>does not consider any new evidence or information that was not presented in the original case (except in special circumstances);</a:t>
            </a:r>
          </a:p>
          <a:p>
            <a:r>
              <a:rPr lang="en-US" sz="5600" dirty="0"/>
              <a:t>•	does not call witnesses to give evidence;</a:t>
            </a:r>
          </a:p>
          <a:p>
            <a:endParaRPr lang="en-US" sz="5600" dirty="0"/>
          </a:p>
          <a:p>
            <a:r>
              <a:rPr lang="en-US" sz="5600" dirty="0"/>
              <a:t>•	does read all the relevant documents filed by the parties for the original case;</a:t>
            </a:r>
          </a:p>
          <a:p>
            <a:endParaRPr lang="en-US" sz="5600" dirty="0"/>
          </a:p>
          <a:p>
            <a:r>
              <a:rPr lang="en-US" sz="5600" dirty="0"/>
              <a:t>•	does read the relevant parts of the transcript of the original case, if available;</a:t>
            </a:r>
          </a:p>
          <a:p>
            <a:endParaRPr lang="en-US" sz="5600" dirty="0"/>
          </a:p>
          <a:p>
            <a:r>
              <a:rPr lang="en-US" sz="5600" dirty="0"/>
              <a:t>•	does listen to legal argument from both parties to the appeal</a:t>
            </a:r>
          </a:p>
          <a:p>
            <a:endParaRPr lang="en-US" sz="4300" dirty="0"/>
          </a:p>
          <a:p>
            <a:endParaRPr lang="en-US" sz="4300" dirty="0"/>
          </a:p>
          <a:p>
            <a:endParaRPr lang="en-US" sz="4300" dirty="0"/>
          </a:p>
          <a:p>
            <a:endParaRPr lang="en-US" dirty="0"/>
          </a:p>
        </p:txBody>
      </p:sp>
    </p:spTree>
    <p:extLst>
      <p:ext uri="{BB962C8B-B14F-4D97-AF65-F5344CB8AC3E}">
        <p14:creationId xmlns:p14="http://schemas.microsoft.com/office/powerpoint/2010/main" val="19296519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E3379-BFE5-8143-909B-DB1F4EED0FF3}"/>
              </a:ext>
            </a:extLst>
          </p:cNvPr>
          <p:cNvSpPr>
            <a:spLocks noGrp="1"/>
          </p:cNvSpPr>
          <p:nvPr>
            <p:ph type="title"/>
          </p:nvPr>
        </p:nvSpPr>
        <p:spPr/>
        <p:txBody>
          <a:bodyPr/>
          <a:lstStyle/>
          <a:p>
            <a:r>
              <a:rPr lang="en-US" dirty="0"/>
              <a:t>Adversarial model</a:t>
            </a:r>
          </a:p>
        </p:txBody>
      </p:sp>
      <p:sp>
        <p:nvSpPr>
          <p:cNvPr id="3" name="Content Placeholder 2">
            <a:extLst>
              <a:ext uri="{FF2B5EF4-FFF2-40B4-BE49-F238E27FC236}">
                <a16:creationId xmlns:a16="http://schemas.microsoft.com/office/drawing/2014/main" id="{396A399B-8B80-D641-BD6E-2527CDA4B043}"/>
              </a:ext>
            </a:extLst>
          </p:cNvPr>
          <p:cNvSpPr>
            <a:spLocks noGrp="1"/>
          </p:cNvSpPr>
          <p:nvPr>
            <p:ph idx="1"/>
          </p:nvPr>
        </p:nvSpPr>
        <p:spPr/>
        <p:txBody>
          <a:bodyPr/>
          <a:lstStyle/>
          <a:p>
            <a:r>
              <a:rPr lang="en-AU" dirty="0"/>
              <a:t>winning and losing </a:t>
            </a:r>
          </a:p>
          <a:p>
            <a:r>
              <a:rPr lang="en-AU" dirty="0"/>
              <a:t>Parties have responsibility for advocating their own case – emphasis on confrontation.</a:t>
            </a:r>
          </a:p>
          <a:p>
            <a:r>
              <a:rPr lang="en-US" dirty="0"/>
              <a:t>not ethically accountable for the client's goals.</a:t>
            </a:r>
          </a:p>
          <a:p>
            <a:r>
              <a:rPr lang="en-US" dirty="0"/>
              <a:t>judge is responsible for ensuring that the proceedings are conducted fairly.</a:t>
            </a:r>
          </a:p>
          <a:p>
            <a:r>
              <a:rPr lang="en-US" dirty="0"/>
              <a:t>Judge is not responsible for discovering the truth </a:t>
            </a:r>
          </a:p>
          <a:p>
            <a:r>
              <a:rPr lang="en-US" dirty="0"/>
              <a:t>Lawyer’s role is strictly partisan.</a:t>
            </a:r>
          </a:p>
          <a:p>
            <a:r>
              <a:rPr lang="en-US" dirty="0"/>
              <a:t>excessive costs and delays, overservicing, lack of accountability and unduly confrontational </a:t>
            </a:r>
          </a:p>
        </p:txBody>
      </p:sp>
    </p:spTree>
    <p:extLst>
      <p:ext uri="{BB962C8B-B14F-4D97-AF65-F5344CB8AC3E}">
        <p14:creationId xmlns:p14="http://schemas.microsoft.com/office/powerpoint/2010/main" val="9981029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7CCC1-28FE-AA4E-87C7-48466B90BBE9}"/>
              </a:ext>
            </a:extLst>
          </p:cNvPr>
          <p:cNvSpPr>
            <a:spLocks noGrp="1"/>
          </p:cNvSpPr>
          <p:nvPr>
            <p:ph type="title"/>
          </p:nvPr>
        </p:nvSpPr>
        <p:spPr/>
        <p:txBody>
          <a:bodyPr/>
          <a:lstStyle/>
          <a:p>
            <a:r>
              <a:rPr lang="en-US" dirty="0"/>
              <a:t>Barriers to justice</a:t>
            </a:r>
          </a:p>
        </p:txBody>
      </p:sp>
      <p:sp>
        <p:nvSpPr>
          <p:cNvPr id="3" name="Content Placeholder 2">
            <a:extLst>
              <a:ext uri="{FF2B5EF4-FFF2-40B4-BE49-F238E27FC236}">
                <a16:creationId xmlns:a16="http://schemas.microsoft.com/office/drawing/2014/main" id="{5C4B1FC9-7184-A347-93AF-D2DA3B38A794}"/>
              </a:ext>
            </a:extLst>
          </p:cNvPr>
          <p:cNvSpPr>
            <a:spLocks noGrp="1"/>
          </p:cNvSpPr>
          <p:nvPr>
            <p:ph idx="1"/>
          </p:nvPr>
        </p:nvSpPr>
        <p:spPr/>
        <p:txBody>
          <a:bodyPr/>
          <a:lstStyle/>
          <a:p>
            <a:r>
              <a:rPr lang="en-US" b="1" dirty="0"/>
              <a:t>Costs</a:t>
            </a:r>
          </a:p>
          <a:p>
            <a:r>
              <a:rPr lang="en-US" dirty="0"/>
              <a:t>lawyer/barrister fees and (for litigious matters) court fees, incidental costs?</a:t>
            </a:r>
          </a:p>
          <a:p>
            <a:r>
              <a:rPr lang="en-US" dirty="0"/>
              <a:t>Seven Network Limited v News Limited [2007] FCA 1062 </a:t>
            </a:r>
          </a:p>
          <a:p>
            <a:pPr lvl="0"/>
            <a:r>
              <a:rPr lang="en-AU" dirty="0"/>
              <a:t>Costs indemnity rule: losing party pays successful party’s costs on a party/party basis</a:t>
            </a:r>
          </a:p>
          <a:p>
            <a:r>
              <a:rPr lang="en-AU" dirty="0"/>
              <a:t>Party / party basis: costs regarded as what is ‘reasonably necessary’ - </a:t>
            </a:r>
            <a:r>
              <a:rPr lang="en-AU" u="sng" dirty="0"/>
              <a:t>not</a:t>
            </a:r>
            <a:r>
              <a:rPr lang="en-AU" dirty="0"/>
              <a:t> everything that lawyer has charged. </a:t>
            </a:r>
            <a:endParaRPr lang="en-US" dirty="0"/>
          </a:p>
          <a:p>
            <a:pPr marL="0" indent="0">
              <a:buNone/>
            </a:pPr>
            <a:endParaRPr lang="en-US" dirty="0"/>
          </a:p>
        </p:txBody>
      </p:sp>
    </p:spTree>
    <p:extLst>
      <p:ext uri="{BB962C8B-B14F-4D97-AF65-F5344CB8AC3E}">
        <p14:creationId xmlns:p14="http://schemas.microsoft.com/office/powerpoint/2010/main" val="29681080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06004-A3A4-D249-9473-9978D9719E36}"/>
              </a:ext>
            </a:extLst>
          </p:cNvPr>
          <p:cNvSpPr>
            <a:spLocks noGrp="1"/>
          </p:cNvSpPr>
          <p:nvPr>
            <p:ph type="title"/>
          </p:nvPr>
        </p:nvSpPr>
        <p:spPr/>
        <p:txBody>
          <a:bodyPr/>
          <a:lstStyle/>
          <a:p>
            <a:r>
              <a:rPr lang="en-US" dirty="0"/>
              <a:t>Barriers to justice</a:t>
            </a:r>
          </a:p>
        </p:txBody>
      </p:sp>
      <p:sp>
        <p:nvSpPr>
          <p:cNvPr id="3" name="Content Placeholder 2">
            <a:extLst>
              <a:ext uri="{FF2B5EF4-FFF2-40B4-BE49-F238E27FC236}">
                <a16:creationId xmlns:a16="http://schemas.microsoft.com/office/drawing/2014/main" id="{10B7BF7E-FAB6-264A-A1A8-08743074CFF8}"/>
              </a:ext>
            </a:extLst>
          </p:cNvPr>
          <p:cNvSpPr>
            <a:spLocks noGrp="1"/>
          </p:cNvSpPr>
          <p:nvPr>
            <p:ph idx="1"/>
          </p:nvPr>
        </p:nvSpPr>
        <p:spPr/>
        <p:txBody>
          <a:bodyPr/>
          <a:lstStyle/>
          <a:p>
            <a:pPr lvl="0"/>
            <a:r>
              <a:rPr lang="en-AU" b="1" dirty="0"/>
              <a:t>Formalities</a:t>
            </a:r>
          </a:p>
          <a:p>
            <a:pPr lvl="0"/>
            <a:r>
              <a:rPr lang="en-AU" dirty="0"/>
              <a:t>Dress wigs/gowns</a:t>
            </a:r>
          </a:p>
          <a:p>
            <a:pPr lvl="0"/>
            <a:r>
              <a:rPr lang="en-AU" dirty="0"/>
              <a:t>Language</a:t>
            </a:r>
          </a:p>
          <a:p>
            <a:pPr lvl="0"/>
            <a:r>
              <a:rPr lang="en-AU" dirty="0"/>
              <a:t>Arrangement of the court</a:t>
            </a:r>
          </a:p>
          <a:p>
            <a:pPr lvl="0"/>
            <a:r>
              <a:rPr lang="en-AU" dirty="0"/>
              <a:t>Box/witness stand</a:t>
            </a:r>
          </a:p>
          <a:p>
            <a:pPr lvl="0"/>
            <a:r>
              <a:rPr lang="en-AU" dirty="0"/>
              <a:t>Cultural homogeneity</a:t>
            </a:r>
          </a:p>
          <a:p>
            <a:endParaRPr lang="en-US" dirty="0"/>
          </a:p>
        </p:txBody>
      </p:sp>
    </p:spTree>
    <p:extLst>
      <p:ext uri="{BB962C8B-B14F-4D97-AF65-F5344CB8AC3E}">
        <p14:creationId xmlns:p14="http://schemas.microsoft.com/office/powerpoint/2010/main" val="4386149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9BDA8-5C18-6A41-B828-65E486BCAD5D}"/>
              </a:ext>
            </a:extLst>
          </p:cNvPr>
          <p:cNvSpPr>
            <a:spLocks noGrp="1"/>
          </p:cNvSpPr>
          <p:nvPr>
            <p:ph type="title"/>
          </p:nvPr>
        </p:nvSpPr>
        <p:spPr/>
        <p:txBody>
          <a:bodyPr/>
          <a:lstStyle/>
          <a:p>
            <a:r>
              <a:rPr lang="en-US" dirty="0"/>
              <a:t>Formality</a:t>
            </a:r>
          </a:p>
        </p:txBody>
      </p:sp>
      <p:pic>
        <p:nvPicPr>
          <p:cNvPr id="5" name="Content Placeholder 4" descr="A group of people in a meeting&#10;&#10;Description automatically generated with low confidence">
            <a:extLst>
              <a:ext uri="{FF2B5EF4-FFF2-40B4-BE49-F238E27FC236}">
                <a16:creationId xmlns:a16="http://schemas.microsoft.com/office/drawing/2014/main" id="{7863DB83-B90C-4C4E-8E8D-7BC3261EA784}"/>
              </a:ext>
            </a:extLst>
          </p:cNvPr>
          <p:cNvPicPr>
            <a:picLocks noGrp="1" noChangeAspect="1"/>
          </p:cNvPicPr>
          <p:nvPr>
            <p:ph idx="1"/>
          </p:nvPr>
        </p:nvPicPr>
        <p:blipFill>
          <a:blip r:embed="rId2"/>
          <a:stretch>
            <a:fillRect/>
          </a:stretch>
        </p:blipFill>
        <p:spPr>
          <a:xfrm>
            <a:off x="2481897" y="2052638"/>
            <a:ext cx="6189982" cy="4195762"/>
          </a:xfrm>
        </p:spPr>
      </p:pic>
    </p:spTree>
    <p:extLst>
      <p:ext uri="{BB962C8B-B14F-4D97-AF65-F5344CB8AC3E}">
        <p14:creationId xmlns:p14="http://schemas.microsoft.com/office/powerpoint/2010/main" val="39175624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A16DF-9369-0E4F-A5DF-2B66F75543FE}"/>
              </a:ext>
            </a:extLst>
          </p:cNvPr>
          <p:cNvSpPr>
            <a:spLocks noGrp="1"/>
          </p:cNvSpPr>
          <p:nvPr>
            <p:ph type="title"/>
          </p:nvPr>
        </p:nvSpPr>
        <p:spPr/>
        <p:txBody>
          <a:bodyPr/>
          <a:lstStyle/>
          <a:p>
            <a:r>
              <a:rPr lang="en-US" dirty="0"/>
              <a:t>Self-represented litigants</a:t>
            </a:r>
          </a:p>
        </p:txBody>
      </p:sp>
      <p:sp>
        <p:nvSpPr>
          <p:cNvPr id="3" name="Content Placeholder 2">
            <a:extLst>
              <a:ext uri="{FF2B5EF4-FFF2-40B4-BE49-F238E27FC236}">
                <a16:creationId xmlns:a16="http://schemas.microsoft.com/office/drawing/2014/main" id="{F55D97A3-5CDC-3449-90F1-762331AFE4C1}"/>
              </a:ext>
            </a:extLst>
          </p:cNvPr>
          <p:cNvSpPr>
            <a:spLocks noGrp="1"/>
          </p:cNvSpPr>
          <p:nvPr>
            <p:ph idx="1"/>
          </p:nvPr>
        </p:nvSpPr>
        <p:spPr/>
        <p:txBody>
          <a:bodyPr/>
          <a:lstStyle/>
          <a:p>
            <a:r>
              <a:rPr lang="en-US" dirty="0"/>
              <a:t>Australian judicial system is adversarial in nature and depends on parties being able to effectively present their case. Parties have the right to self-represent in all Australian courts and “a central principle of the rule of law is that all parties involved in legal proceedings receive procedural fairness and access to justice.”. The increasing numbers of SRLs before our courts and tribunals place decision makers in a difficult position, having to balance the duty to remain impartial with the duty to afford procedural fairness to SRLs to ensure a fair trial. </a:t>
            </a:r>
          </a:p>
        </p:txBody>
      </p:sp>
    </p:spTree>
    <p:extLst>
      <p:ext uri="{BB962C8B-B14F-4D97-AF65-F5344CB8AC3E}">
        <p14:creationId xmlns:p14="http://schemas.microsoft.com/office/powerpoint/2010/main" val="3296030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9EF2B-8AEE-BD40-8949-0BB477D49154}"/>
              </a:ext>
            </a:extLst>
          </p:cNvPr>
          <p:cNvSpPr>
            <a:spLocks noGrp="1"/>
          </p:cNvSpPr>
          <p:nvPr>
            <p:ph type="title"/>
          </p:nvPr>
        </p:nvSpPr>
        <p:spPr/>
        <p:txBody>
          <a:bodyPr/>
          <a:lstStyle/>
          <a:p>
            <a:r>
              <a:rPr lang="en-US" dirty="0"/>
              <a:t>Legislation</a:t>
            </a:r>
          </a:p>
        </p:txBody>
      </p:sp>
      <p:sp>
        <p:nvSpPr>
          <p:cNvPr id="3" name="Content Placeholder 2">
            <a:extLst>
              <a:ext uri="{FF2B5EF4-FFF2-40B4-BE49-F238E27FC236}">
                <a16:creationId xmlns:a16="http://schemas.microsoft.com/office/drawing/2014/main" id="{F865CE3F-DE04-A741-8109-71FD8B328057}"/>
              </a:ext>
            </a:extLst>
          </p:cNvPr>
          <p:cNvSpPr>
            <a:spLocks noGrp="1"/>
          </p:cNvSpPr>
          <p:nvPr>
            <p:ph idx="1"/>
          </p:nvPr>
        </p:nvSpPr>
        <p:spPr/>
        <p:txBody>
          <a:bodyPr>
            <a:normAutofit fontScale="77500" lnSpcReduction="20000"/>
          </a:bodyPr>
          <a:lstStyle/>
          <a:p>
            <a:r>
              <a:rPr lang="en-US" dirty="0"/>
              <a:t>Increase in volume of legislation</a:t>
            </a:r>
          </a:p>
          <a:p>
            <a:endParaRPr lang="en-US" dirty="0"/>
          </a:p>
          <a:p>
            <a:r>
              <a:rPr lang="en-US" dirty="0"/>
              <a:t>Perceived benefits over case law </a:t>
            </a:r>
          </a:p>
          <a:p>
            <a:pPr marL="0" indent="0">
              <a:buNone/>
            </a:pPr>
            <a:endParaRPr lang="en-US" dirty="0"/>
          </a:p>
          <a:p>
            <a:r>
              <a:rPr lang="en-US" dirty="0"/>
              <a:t>can be proactive rather than simply reactive</a:t>
            </a:r>
          </a:p>
          <a:p>
            <a:endParaRPr lang="en-US" dirty="0"/>
          </a:p>
          <a:p>
            <a:r>
              <a:rPr lang="en-US" dirty="0"/>
              <a:t>can bring about legal ‘U-turns’ (</a:t>
            </a:r>
            <a:r>
              <a:rPr lang="en-US" dirty="0" err="1"/>
              <a:t>ie</a:t>
            </a:r>
            <a:r>
              <a:rPr lang="en-US" dirty="0"/>
              <a:t> major law reform) with democratic legitimacy </a:t>
            </a:r>
          </a:p>
          <a:p>
            <a:endParaRPr lang="en-US" dirty="0"/>
          </a:p>
          <a:p>
            <a:r>
              <a:rPr lang="en-US" dirty="0"/>
              <a:t>can systematically regulate a vast area in painstaking detail (compared to case law) - expected of government in modern era and often warranted by pace of technological / social change </a:t>
            </a:r>
          </a:p>
          <a:p>
            <a:endParaRPr lang="en-US" dirty="0"/>
          </a:p>
          <a:p>
            <a:r>
              <a:rPr lang="en-US" dirty="0"/>
              <a:t>can be changed (arguably) more readily than case law  - to amend or repeal existing legislation the very same process is used (i.e. it is another Act.)</a:t>
            </a:r>
          </a:p>
          <a:p>
            <a:endParaRPr lang="en-US" dirty="0"/>
          </a:p>
          <a:p>
            <a:endParaRPr lang="en-US" dirty="0"/>
          </a:p>
          <a:p>
            <a:endParaRPr lang="en-US" dirty="0"/>
          </a:p>
        </p:txBody>
      </p:sp>
    </p:spTree>
    <p:extLst>
      <p:ext uri="{BB962C8B-B14F-4D97-AF65-F5344CB8AC3E}">
        <p14:creationId xmlns:p14="http://schemas.microsoft.com/office/powerpoint/2010/main" val="3365117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2D7A3-9194-CD46-95B4-BBF1164F44AC}"/>
              </a:ext>
            </a:extLst>
          </p:cNvPr>
          <p:cNvSpPr>
            <a:spLocks noGrp="1"/>
          </p:cNvSpPr>
          <p:nvPr>
            <p:ph type="title"/>
          </p:nvPr>
        </p:nvSpPr>
        <p:spPr/>
        <p:txBody>
          <a:bodyPr/>
          <a:lstStyle/>
          <a:p>
            <a:r>
              <a:rPr lang="en-US" dirty="0"/>
              <a:t>Delegated legislation</a:t>
            </a:r>
          </a:p>
        </p:txBody>
      </p:sp>
      <p:sp>
        <p:nvSpPr>
          <p:cNvPr id="3" name="Content Placeholder 2">
            <a:extLst>
              <a:ext uri="{FF2B5EF4-FFF2-40B4-BE49-F238E27FC236}">
                <a16:creationId xmlns:a16="http://schemas.microsoft.com/office/drawing/2014/main" id="{4D4C2B49-CB9D-1247-AA64-ECCB0A2FA126}"/>
              </a:ext>
            </a:extLst>
          </p:cNvPr>
          <p:cNvSpPr>
            <a:spLocks noGrp="1"/>
          </p:cNvSpPr>
          <p:nvPr>
            <p:ph idx="1"/>
          </p:nvPr>
        </p:nvSpPr>
        <p:spPr/>
        <p:txBody>
          <a:bodyPr>
            <a:normAutofit/>
          </a:bodyPr>
          <a:lstStyle/>
          <a:p>
            <a:r>
              <a:rPr lang="en-US" dirty="0"/>
              <a:t>Delegated (also known as subordinate) legislation is legislation made not directly by an Act of the Parliament, but under the authority of an Act of the Parliament. </a:t>
            </a:r>
          </a:p>
          <a:p>
            <a:r>
              <a:rPr lang="en-US" dirty="0"/>
              <a:t>Includes regulations, rules, by-laws, statutory instruments, ordinances.</a:t>
            </a:r>
          </a:p>
          <a:p>
            <a:r>
              <a:rPr lang="en-US" dirty="0"/>
              <a:t>Made according to process described in the enabling Act. </a:t>
            </a:r>
          </a:p>
          <a:p>
            <a:r>
              <a:rPr lang="en-US" dirty="0"/>
              <a:t>Not a ‘lesser’ form of law</a:t>
            </a:r>
          </a:p>
          <a:p>
            <a:endParaRPr lang="en-US" dirty="0"/>
          </a:p>
          <a:p>
            <a:endParaRPr lang="en-US" dirty="0"/>
          </a:p>
        </p:txBody>
      </p:sp>
    </p:spTree>
    <p:extLst>
      <p:ext uri="{BB962C8B-B14F-4D97-AF65-F5344CB8AC3E}">
        <p14:creationId xmlns:p14="http://schemas.microsoft.com/office/powerpoint/2010/main" val="1691423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702DA-4893-7A49-BF81-DDDFF1096D08}"/>
              </a:ext>
            </a:extLst>
          </p:cNvPr>
          <p:cNvSpPr>
            <a:spLocks noGrp="1"/>
          </p:cNvSpPr>
          <p:nvPr>
            <p:ph type="title"/>
          </p:nvPr>
        </p:nvSpPr>
        <p:spPr/>
        <p:txBody>
          <a:bodyPr/>
          <a:lstStyle/>
          <a:p>
            <a:r>
              <a:rPr lang="en-US" dirty="0"/>
              <a:t>Contextual approach</a:t>
            </a:r>
          </a:p>
        </p:txBody>
      </p:sp>
      <p:sp>
        <p:nvSpPr>
          <p:cNvPr id="3" name="Content Placeholder 2">
            <a:extLst>
              <a:ext uri="{FF2B5EF4-FFF2-40B4-BE49-F238E27FC236}">
                <a16:creationId xmlns:a16="http://schemas.microsoft.com/office/drawing/2014/main" id="{3C354675-9F1C-384D-B4E1-B6C91A49B585}"/>
              </a:ext>
            </a:extLst>
          </p:cNvPr>
          <p:cNvSpPr>
            <a:spLocks noGrp="1"/>
          </p:cNvSpPr>
          <p:nvPr>
            <p:ph idx="1"/>
          </p:nvPr>
        </p:nvSpPr>
        <p:spPr/>
        <p:txBody>
          <a:bodyPr/>
          <a:lstStyle/>
          <a:p>
            <a:r>
              <a:rPr lang="en-AU" dirty="0"/>
              <a:t>‘</a:t>
            </a:r>
            <a:r>
              <a:rPr lang="en-AU" b="1" dirty="0"/>
              <a:t>ordinary and natural’ </a:t>
            </a:r>
            <a:r>
              <a:rPr lang="en-AU" dirty="0"/>
              <a:t>meaning of the words</a:t>
            </a:r>
          </a:p>
          <a:p>
            <a:r>
              <a:rPr lang="en-AU" dirty="0"/>
              <a:t>surrounding words/provisions, whole Act, dictionaries, maxims, presumptions, interpretations provided in previous cases, AIA, previous case law on the meaning of the words, existing state of the law</a:t>
            </a:r>
          </a:p>
          <a:p>
            <a:r>
              <a:rPr lang="en-AU" i="1" dirty="0"/>
              <a:t>Acts Interpretation Act </a:t>
            </a:r>
            <a:r>
              <a:rPr lang="en-AU" dirty="0"/>
              <a:t>1901</a:t>
            </a:r>
          </a:p>
          <a:p>
            <a:endParaRPr lang="en-US" dirty="0"/>
          </a:p>
        </p:txBody>
      </p:sp>
    </p:spTree>
    <p:extLst>
      <p:ext uri="{BB962C8B-B14F-4D97-AF65-F5344CB8AC3E}">
        <p14:creationId xmlns:p14="http://schemas.microsoft.com/office/powerpoint/2010/main" val="1681647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538A9-729C-854A-A4CD-A8450D6FD117}"/>
              </a:ext>
            </a:extLst>
          </p:cNvPr>
          <p:cNvSpPr>
            <a:spLocks noGrp="1"/>
          </p:cNvSpPr>
          <p:nvPr>
            <p:ph type="title"/>
          </p:nvPr>
        </p:nvSpPr>
        <p:spPr/>
        <p:txBody>
          <a:bodyPr/>
          <a:lstStyle/>
          <a:p>
            <a:r>
              <a:rPr lang="en-US" dirty="0"/>
              <a:t>Purposive approach</a:t>
            </a:r>
          </a:p>
        </p:txBody>
      </p:sp>
      <p:sp>
        <p:nvSpPr>
          <p:cNvPr id="3" name="Content Placeholder 2">
            <a:extLst>
              <a:ext uri="{FF2B5EF4-FFF2-40B4-BE49-F238E27FC236}">
                <a16:creationId xmlns:a16="http://schemas.microsoft.com/office/drawing/2014/main" id="{0149BC0B-8677-8448-8793-7A8A45D5BDF7}"/>
              </a:ext>
            </a:extLst>
          </p:cNvPr>
          <p:cNvSpPr>
            <a:spLocks noGrp="1"/>
          </p:cNvSpPr>
          <p:nvPr>
            <p:ph idx="1"/>
          </p:nvPr>
        </p:nvSpPr>
        <p:spPr/>
        <p:txBody>
          <a:bodyPr/>
          <a:lstStyle/>
          <a:p>
            <a:r>
              <a:rPr lang="en-US" dirty="0"/>
              <a:t>Reading the Act or looking at the Common Law interpretation</a:t>
            </a:r>
          </a:p>
          <a:p>
            <a:r>
              <a:rPr lang="en-US" dirty="0"/>
              <a:t>Considering purpose might:</a:t>
            </a:r>
          </a:p>
          <a:p>
            <a:pPr marL="0" indent="0">
              <a:buNone/>
            </a:pPr>
            <a:r>
              <a:rPr lang="en-US" dirty="0"/>
              <a:t>- confirm ordinary and natural meaning in context</a:t>
            </a:r>
          </a:p>
          <a:p>
            <a:endParaRPr lang="en-US" dirty="0"/>
          </a:p>
          <a:p>
            <a:pPr marL="0" indent="0">
              <a:buNone/>
            </a:pPr>
            <a:r>
              <a:rPr lang="en-US" dirty="0"/>
              <a:t>- resolve ambiguity that existed on ordinary and natural meaning in context</a:t>
            </a:r>
          </a:p>
          <a:p>
            <a:endParaRPr lang="en-US" dirty="0"/>
          </a:p>
          <a:p>
            <a:pPr marL="0" indent="0">
              <a:buNone/>
            </a:pPr>
            <a:r>
              <a:rPr lang="en-US" dirty="0"/>
              <a:t>- give rise to an ambiguity (</a:t>
            </a:r>
            <a:r>
              <a:rPr lang="en-US" dirty="0" err="1"/>
              <a:t>ie</a:t>
            </a:r>
            <a:r>
              <a:rPr lang="en-US" dirty="0"/>
              <a:t> a new meaning)</a:t>
            </a:r>
          </a:p>
          <a:p>
            <a:endParaRPr lang="en-US" dirty="0"/>
          </a:p>
          <a:p>
            <a:endParaRPr lang="en-US" dirty="0"/>
          </a:p>
        </p:txBody>
      </p:sp>
    </p:spTree>
    <p:extLst>
      <p:ext uri="{BB962C8B-B14F-4D97-AF65-F5344CB8AC3E}">
        <p14:creationId xmlns:p14="http://schemas.microsoft.com/office/powerpoint/2010/main" val="1562424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42CEF-B994-2348-84F7-9689A29AF69E}"/>
              </a:ext>
            </a:extLst>
          </p:cNvPr>
          <p:cNvSpPr>
            <a:spLocks noGrp="1"/>
          </p:cNvSpPr>
          <p:nvPr>
            <p:ph type="title"/>
          </p:nvPr>
        </p:nvSpPr>
        <p:spPr>
          <a:xfrm>
            <a:off x="646111" y="452718"/>
            <a:ext cx="9404723" cy="930033"/>
          </a:xfrm>
        </p:spPr>
        <p:txBody>
          <a:bodyPr/>
          <a:lstStyle/>
          <a:p>
            <a:r>
              <a:rPr lang="en-AU" sz="2400" i="1" dirty="0"/>
              <a:t>Project Blue Sky Inc v Australian Broadcasting Authority</a:t>
            </a:r>
            <a:r>
              <a:rPr lang="en-AU" sz="2400" dirty="0"/>
              <a:t> (1998) 194 CLR 355. </a:t>
            </a:r>
            <a:br>
              <a:rPr lang="en-AU" dirty="0"/>
            </a:br>
            <a:endParaRPr lang="en-US" dirty="0"/>
          </a:p>
        </p:txBody>
      </p:sp>
      <p:sp>
        <p:nvSpPr>
          <p:cNvPr id="3" name="Content Placeholder 2">
            <a:extLst>
              <a:ext uri="{FF2B5EF4-FFF2-40B4-BE49-F238E27FC236}">
                <a16:creationId xmlns:a16="http://schemas.microsoft.com/office/drawing/2014/main" id="{D5B91EE2-D830-474F-A86E-9FFA2175542D}"/>
              </a:ext>
            </a:extLst>
          </p:cNvPr>
          <p:cNvSpPr>
            <a:spLocks noGrp="1"/>
          </p:cNvSpPr>
          <p:nvPr>
            <p:ph idx="1"/>
          </p:nvPr>
        </p:nvSpPr>
        <p:spPr>
          <a:xfrm>
            <a:off x="1103312" y="1605776"/>
            <a:ext cx="8946541" cy="4642623"/>
          </a:xfrm>
        </p:spPr>
        <p:txBody>
          <a:bodyPr>
            <a:normAutofit fontScale="32500" lnSpcReduction="20000"/>
          </a:bodyPr>
          <a:lstStyle/>
          <a:p>
            <a:pPr fontAlgn="base"/>
            <a:r>
              <a:rPr lang="en-AU" sz="4000" dirty="0"/>
              <a:t>A legislative instrument must be construed on the </a:t>
            </a:r>
            <a:r>
              <a:rPr lang="en-AU" sz="4000" i="1" dirty="0"/>
              <a:t>prima facie</a:t>
            </a:r>
            <a:r>
              <a:rPr lang="en-AU" sz="4000" dirty="0"/>
              <a:t> basis that its provisions are intended to give effect to harmonious goals. Where conflict appears to arise from the language of particular provisions, the conflict must be alleviated, so far as possible, by adjusting the meaning of the competing provisions to achieve that result which will best give effect to the purpose and language of those provisions while maintaining the unity of all the statutory provisions. Reconciling conflicting provisions will often require the court to determine which is the leading provision and which the subordinate provision, and which must give way to the other… furthermore, a court considering a statutory provision must strive to give meaning to every word of the provision. (McHugh, </a:t>
            </a:r>
            <a:r>
              <a:rPr lang="en-AU" sz="4000" dirty="0" err="1"/>
              <a:t>Gummow</a:t>
            </a:r>
            <a:r>
              <a:rPr lang="en-AU" sz="4000" dirty="0"/>
              <a:t>, Kirby and Hayne JJ at 381–2).</a:t>
            </a:r>
          </a:p>
          <a:p>
            <a:pPr marL="0" indent="0" fontAlgn="base">
              <a:buNone/>
            </a:pPr>
            <a:endParaRPr lang="en-AU" sz="4000" dirty="0"/>
          </a:p>
          <a:p>
            <a:pPr fontAlgn="base"/>
            <a:r>
              <a:rPr lang="en-AU" sz="4000" dirty="0"/>
              <a:t>However, the duty of a court is to give the words of a statutory provision the meaning that the legislature is taken to have intended them to have. Ordinarily, that meaning (the legal meaning) will correspond with the grammatical meaning of the provision. But not always (at 384).</a:t>
            </a:r>
          </a:p>
          <a:p>
            <a:pPr marL="0" indent="0" fontAlgn="base">
              <a:buNone/>
            </a:pPr>
            <a:br>
              <a:rPr lang="en-AU" sz="4000" dirty="0"/>
            </a:br>
            <a:endParaRPr lang="en-AU" sz="4000" dirty="0"/>
          </a:p>
          <a:p>
            <a:pPr fontAlgn="base"/>
            <a:r>
              <a:rPr lang="en-AU" sz="4000" dirty="0"/>
              <a:t>An act done in breach of a condition regulating the exercise of a statutory power is not necessarily invalid and of no affect. Whether it depends upon whether there can be discerned a legislative purpose to invalidate any act that fails to comply with the condition… As ascertained by reference to the language of the statute, its subject matter and objects, and the consequences for the parties of holding void every act done in breach of the condition (at 388-9).</a:t>
            </a:r>
          </a:p>
          <a:p>
            <a:pPr marL="0" indent="0" fontAlgn="base">
              <a:buNone/>
            </a:pPr>
            <a:br>
              <a:rPr lang="en-AU" sz="4000" dirty="0"/>
            </a:br>
            <a:endParaRPr lang="en-AU" sz="4000" dirty="0"/>
          </a:p>
          <a:p>
            <a:endParaRPr lang="en-US" dirty="0"/>
          </a:p>
        </p:txBody>
      </p:sp>
    </p:spTree>
    <p:extLst>
      <p:ext uri="{BB962C8B-B14F-4D97-AF65-F5344CB8AC3E}">
        <p14:creationId xmlns:p14="http://schemas.microsoft.com/office/powerpoint/2010/main" val="2577307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46CC0-2F6A-5742-A50D-F72995BE06D4}"/>
              </a:ext>
            </a:extLst>
          </p:cNvPr>
          <p:cNvSpPr>
            <a:spLocks noGrp="1"/>
          </p:cNvSpPr>
          <p:nvPr>
            <p:ph type="title"/>
          </p:nvPr>
        </p:nvSpPr>
        <p:spPr/>
        <p:txBody>
          <a:bodyPr/>
          <a:lstStyle/>
          <a:p>
            <a:r>
              <a:rPr lang="en-US" dirty="0"/>
              <a:t>Maxims of interpretation</a:t>
            </a:r>
          </a:p>
        </p:txBody>
      </p:sp>
      <p:sp>
        <p:nvSpPr>
          <p:cNvPr id="3" name="Content Placeholder 2">
            <a:extLst>
              <a:ext uri="{FF2B5EF4-FFF2-40B4-BE49-F238E27FC236}">
                <a16:creationId xmlns:a16="http://schemas.microsoft.com/office/drawing/2014/main" id="{A8C8E5F9-7800-6B40-87CC-D237635ABE6B}"/>
              </a:ext>
            </a:extLst>
          </p:cNvPr>
          <p:cNvSpPr>
            <a:spLocks noGrp="1"/>
          </p:cNvSpPr>
          <p:nvPr>
            <p:ph idx="1"/>
          </p:nvPr>
        </p:nvSpPr>
        <p:spPr/>
        <p:txBody>
          <a:bodyPr/>
          <a:lstStyle/>
          <a:p>
            <a:r>
              <a:rPr lang="en-AU" i="1" dirty="0"/>
              <a:t>noscitur a sociis: a doctrine or rule of construction: the meaning of an unclear or ambiguous word (as in a statute or contract) should be determined by considering the words with which it is associated in the context.</a:t>
            </a:r>
          </a:p>
          <a:p>
            <a:r>
              <a:rPr lang="en-AU" i="1" dirty="0"/>
              <a:t>ejusdem generis: Ejusdem generis is a Latin phrase that means “of the same kind.” </a:t>
            </a:r>
            <a:endParaRPr lang="en-AU" dirty="0"/>
          </a:p>
          <a:p>
            <a:r>
              <a:rPr lang="en-US" i="1" dirty="0" err="1"/>
              <a:t>expressio</a:t>
            </a:r>
            <a:r>
              <a:rPr lang="en-US" i="1" dirty="0"/>
              <a:t> </a:t>
            </a:r>
            <a:r>
              <a:rPr lang="en-US" i="1" dirty="0" err="1"/>
              <a:t>unius</a:t>
            </a:r>
            <a:r>
              <a:rPr lang="en-US" i="1" dirty="0"/>
              <a:t> </a:t>
            </a:r>
            <a:r>
              <a:rPr lang="en-US" i="1" dirty="0" err="1"/>
              <a:t>est</a:t>
            </a:r>
            <a:r>
              <a:rPr lang="en-US" i="1" dirty="0"/>
              <a:t> </a:t>
            </a:r>
            <a:r>
              <a:rPr lang="en-US" i="1" dirty="0" err="1"/>
              <a:t>exclusio</a:t>
            </a:r>
            <a:r>
              <a:rPr lang="en-US" i="1" dirty="0"/>
              <a:t> </a:t>
            </a:r>
            <a:r>
              <a:rPr lang="en-US" i="1" dirty="0" err="1"/>
              <a:t>alterius</a:t>
            </a:r>
            <a:r>
              <a:rPr lang="en-US" dirty="0"/>
              <a:t>: a rule of construction, applying both to statute and legal writings, that states that one thing having been mentioned the other is excluded. </a:t>
            </a:r>
          </a:p>
        </p:txBody>
      </p:sp>
    </p:spTree>
    <p:extLst>
      <p:ext uri="{BB962C8B-B14F-4D97-AF65-F5344CB8AC3E}">
        <p14:creationId xmlns:p14="http://schemas.microsoft.com/office/powerpoint/2010/main" val="2329871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91A29-F56F-4F48-85CE-A2B70D2C3D14}"/>
              </a:ext>
            </a:extLst>
          </p:cNvPr>
          <p:cNvSpPr>
            <a:spLocks noGrp="1"/>
          </p:cNvSpPr>
          <p:nvPr>
            <p:ph type="title"/>
          </p:nvPr>
        </p:nvSpPr>
        <p:spPr/>
        <p:txBody>
          <a:bodyPr/>
          <a:lstStyle/>
          <a:p>
            <a:r>
              <a:rPr lang="en-US" dirty="0"/>
              <a:t>Use of extrinsic materials</a:t>
            </a:r>
          </a:p>
        </p:txBody>
      </p:sp>
      <p:sp>
        <p:nvSpPr>
          <p:cNvPr id="3" name="Content Placeholder 2">
            <a:extLst>
              <a:ext uri="{FF2B5EF4-FFF2-40B4-BE49-F238E27FC236}">
                <a16:creationId xmlns:a16="http://schemas.microsoft.com/office/drawing/2014/main" id="{9CD4A2AE-92A8-7D46-B2DD-E5924AF2755A}"/>
              </a:ext>
            </a:extLst>
          </p:cNvPr>
          <p:cNvSpPr>
            <a:spLocks noGrp="1"/>
          </p:cNvSpPr>
          <p:nvPr>
            <p:ph idx="1"/>
          </p:nvPr>
        </p:nvSpPr>
        <p:spPr/>
        <p:txBody>
          <a:bodyPr/>
          <a:lstStyle/>
          <a:p>
            <a:pPr lvl="0"/>
            <a:r>
              <a:rPr lang="en-AU" dirty="0"/>
              <a:t>to confirm the ordinary and natural meaning of provision in light of context and purpose s 15AB(1)(a);</a:t>
            </a:r>
          </a:p>
          <a:p>
            <a:pPr lvl="0"/>
            <a:r>
              <a:rPr lang="en-AU" dirty="0"/>
              <a:t>to determine the meaning of provision that is ‘ambiguous or obscure’ s 15AB(1)(b)(</a:t>
            </a:r>
            <a:r>
              <a:rPr lang="en-AU" dirty="0" err="1"/>
              <a:t>i</a:t>
            </a:r>
            <a:r>
              <a:rPr lang="en-AU" dirty="0"/>
              <a:t>); or</a:t>
            </a:r>
          </a:p>
          <a:p>
            <a:r>
              <a:rPr lang="en-AU" dirty="0"/>
              <a:t>to determine the meaning of provision when ordinary and natural meaning in light of context and purpose ‘leads to a result that is manifestly absurd or is unreasonable’ </a:t>
            </a:r>
            <a:br>
              <a:rPr lang="en-AU" dirty="0"/>
            </a:br>
            <a:r>
              <a:rPr lang="en-AU" dirty="0"/>
              <a:t>s 15AB(1)(b)(ii) </a:t>
            </a:r>
          </a:p>
          <a:p>
            <a:pPr marL="0" indent="0">
              <a:buNone/>
            </a:pPr>
            <a:endParaRPr lang="en-US" dirty="0"/>
          </a:p>
        </p:txBody>
      </p:sp>
    </p:spTree>
    <p:extLst>
      <p:ext uri="{BB962C8B-B14F-4D97-AF65-F5344CB8AC3E}">
        <p14:creationId xmlns:p14="http://schemas.microsoft.com/office/powerpoint/2010/main" val="744647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4289</TotalTime>
  <Words>1674</Words>
  <Application>Microsoft Macintosh PowerPoint</Application>
  <PresentationFormat>Widescreen</PresentationFormat>
  <Paragraphs>133</Paragraphs>
  <Slides>25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Century Gothic</vt:lpstr>
      <vt:lpstr>Wingdings 3</vt:lpstr>
      <vt:lpstr>Ion</vt:lpstr>
      <vt:lpstr>Law and Legal Institutions (LAWS8586)</vt:lpstr>
      <vt:lpstr>Passage of a Bill</vt:lpstr>
      <vt:lpstr>Legislation</vt:lpstr>
      <vt:lpstr>Delegated legislation</vt:lpstr>
      <vt:lpstr>Contextual approach</vt:lpstr>
      <vt:lpstr>Purposive approach</vt:lpstr>
      <vt:lpstr>Project Blue Sky Inc v Australian Broadcasting Authority (1998) 194 CLR 355.  </vt:lpstr>
      <vt:lpstr>Maxims of interpretation</vt:lpstr>
      <vt:lpstr>Use of extrinsic materials</vt:lpstr>
      <vt:lpstr>Statutory interpretation</vt:lpstr>
      <vt:lpstr>Judiciary</vt:lpstr>
      <vt:lpstr>Judicial appointments</vt:lpstr>
      <vt:lpstr>Appointment process</vt:lpstr>
      <vt:lpstr>Concerns re: appointment process</vt:lpstr>
      <vt:lpstr>Diversity?</vt:lpstr>
      <vt:lpstr>Role of the lawyer</vt:lpstr>
      <vt:lpstr>Parties in court</vt:lpstr>
      <vt:lpstr>Court room </vt:lpstr>
      <vt:lpstr>Federal court hierarchy</vt:lpstr>
      <vt:lpstr>What is an appeal</vt:lpstr>
      <vt:lpstr>Adversarial model</vt:lpstr>
      <vt:lpstr>Barriers to justice</vt:lpstr>
      <vt:lpstr>Barriers to justice</vt:lpstr>
      <vt:lpstr>Formality</vt:lpstr>
      <vt:lpstr>Self-represented litigants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Law and legal institutions (LAWS8586)</dc:title>
  <dc:creator>Toni Johnson</dc:creator>
  <cp:lastModifiedBy>Toni Johnson</cp:lastModifiedBy>
  <cp:revision>11</cp:revision>
  <dcterms:created xsi:type="dcterms:W3CDTF">2022-02-28T02:49:41Z</dcterms:created>
  <dcterms:modified xsi:type="dcterms:W3CDTF">2022-03-05T03:50:50Z</dcterms:modified>
</cp:coreProperties>
</file>

<file path=docProps/thumbnail.jpeg>
</file>